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675" r:id="rId2"/>
    <p:sldId id="745" r:id="rId3"/>
    <p:sldId id="752" r:id="rId4"/>
    <p:sldId id="759" r:id="rId5"/>
    <p:sldId id="758" r:id="rId6"/>
    <p:sldId id="757" r:id="rId7"/>
    <p:sldId id="751" r:id="rId8"/>
    <p:sldId id="753" r:id="rId9"/>
    <p:sldId id="755" r:id="rId10"/>
    <p:sldId id="750" r:id="rId11"/>
    <p:sldId id="761" r:id="rId12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99"/>
    <a:srgbClr val="FFCC66"/>
    <a:srgbClr val="CC0000"/>
    <a:srgbClr val="36589C"/>
    <a:srgbClr val="BBE3CC"/>
    <a:srgbClr val="9DB6D1"/>
    <a:srgbClr val="FF5200"/>
    <a:srgbClr val="6C91BA"/>
    <a:srgbClr val="C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66" autoAdjust="0"/>
    <p:restoredTop sz="99074" autoAdjust="0"/>
  </p:normalViewPr>
  <p:slideViewPr>
    <p:cSldViewPr>
      <p:cViewPr>
        <p:scale>
          <a:sx n="70" d="100"/>
          <a:sy n="70" d="100"/>
        </p:scale>
        <p:origin x="-1302" y="-1026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4" tIns="46022" rIns="92044" bIns="46022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4" tIns="46022" rIns="92044" bIns="46022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40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4" tIns="46022" rIns="92044" bIns="46022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40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4" tIns="46022" rIns="92044" bIns="46022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97090CC-23EE-40DD-8A1C-E6C95A70A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503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97F7B7D3-D760-455E-8C6F-89B573C6B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2CB5-19B6-486C-9E1C-9CA5963DE526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3CE51-A7E5-4640-AC6B-4EF157BD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A82A-ABCA-45A2-AF39-2211AC453EAD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D34A-EB4F-4456-A980-D6B805AFE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48CA-42CA-4495-A0CC-222BCB7AA98A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9300-B288-4DB8-B2BD-F33D547A7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3E25-7923-4FD4-88B7-E77956A6CAF8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3B2D-BB07-496E-A166-B1870EC61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B39D9-00FD-4136-84AD-03544EB85969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E023-769F-4569-BE87-AB5479530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29E5-F607-48E0-8B8F-7BEBF00EF1FE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AE1D-EC51-4ABD-808C-A03D46F8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7374-64A0-4B94-A107-09FDCDA6DDC2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19A3-8F6D-4555-B297-E58690960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C3DF-317A-4B9F-949C-39CCBB181B57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8439-FEA1-4926-97FD-4DAFA721A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5087-ECC8-4899-869F-AECA5518348B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D4A1-FEBE-41C3-8F27-3A739438A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96A9F-2A2E-4E39-9ED8-CEE383465332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A8F0-0C3A-4D7F-ACEB-C787DE9D4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CB6D-9309-42F1-864A-1759D26CEEF3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634B-DA9B-4B36-9FB7-1E9EF2D39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B2CE-360B-48D0-9B8D-3C91EE7FCC33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5DB5-4207-4005-B865-BB7BCD865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7752-CFDF-43E4-AA04-82976BB6427F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85CA-9B8C-4485-A04F-9E674C33B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F5A1-3178-45BE-B327-7E9BC616E913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60A9-7503-41A6-82EC-A745B1B9E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02C0-11F9-4E56-BD95-41D37E0FAA1F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D845-9CC8-493C-9E50-D5FF37041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337AEF7-6B42-48F0-8B1F-A52DAB2BCF33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1C7A3C9-332C-4EA6-8612-0DA31A9A1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214282" y="1000108"/>
            <a:ext cx="8786812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FF5200"/>
                </a:solidFill>
                <a:latin typeface="Times New Roman" pitchFamily="18" charset="0"/>
              </a:rPr>
              <a:t>Отчет о реализации в </a:t>
            </a:r>
            <a:r>
              <a:rPr lang="ru-RU" sz="2800" b="1" dirty="0" smtClean="0">
                <a:solidFill>
                  <a:srgbClr val="FF5200"/>
                </a:solidFill>
                <a:latin typeface="Times New Roman" pitchFamily="18" charset="0"/>
              </a:rPr>
              <a:t>2013 </a:t>
            </a:r>
            <a:r>
              <a:rPr lang="ru-RU" sz="2800" b="1" dirty="0">
                <a:solidFill>
                  <a:srgbClr val="FF5200"/>
                </a:solidFill>
                <a:latin typeface="Times New Roman" pitchFamily="18" charset="0"/>
              </a:rPr>
              <a:t>году долгосрочной Целевой Программы</a:t>
            </a:r>
            <a:r>
              <a:rPr lang="en-US" sz="2800" b="1" dirty="0">
                <a:solidFill>
                  <a:srgbClr val="FF52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5200"/>
                </a:solidFill>
                <a:latin typeface="Times New Roman" pitchFamily="18" charset="0"/>
              </a:rPr>
              <a:t>Архангельской области </a:t>
            </a:r>
            <a:endParaRPr lang="ru-RU" sz="2800" b="1" dirty="0" smtClean="0">
              <a:solidFill>
                <a:srgbClr val="FF5200"/>
              </a:solidFill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sz="2800" b="1" dirty="0" smtClean="0">
              <a:solidFill>
                <a:srgbClr val="FF5200"/>
              </a:solidFill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FF5200"/>
                </a:solidFill>
                <a:latin typeface="Times New Roman" pitchFamily="18" charset="0"/>
              </a:rPr>
              <a:t>«</a:t>
            </a:r>
            <a:r>
              <a:rPr lang="ru-RU" sz="2800" b="1" dirty="0">
                <a:solidFill>
                  <a:srgbClr val="FF5200"/>
                </a:solidFill>
                <a:latin typeface="Times New Roman" pitchFamily="18" charset="0"/>
              </a:rPr>
              <a:t>Улучшение</a:t>
            </a:r>
            <a:r>
              <a:rPr lang="en-US" sz="2800" b="1" dirty="0">
                <a:solidFill>
                  <a:srgbClr val="FF52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5200"/>
                </a:solidFill>
                <a:latin typeface="Times New Roman" pitchFamily="18" charset="0"/>
              </a:rPr>
              <a:t>эксплуатационного состояния автомобильных дорог общего пользования регионального значения за счет ремонта, капитального ремонта и содержания</a:t>
            </a:r>
            <a:endParaRPr lang="en-US" sz="2800" b="1" dirty="0">
              <a:solidFill>
                <a:srgbClr val="FF5200"/>
              </a:solidFill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FF5200"/>
                </a:solidFill>
                <a:latin typeface="Times New Roman" pitchFamily="18" charset="0"/>
              </a:rPr>
              <a:t> (2012 – 2016 годы)»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85CA-9B8C-4485-A04F-9E674C33B40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714348" y="1857364"/>
            <a:ext cx="778674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Значение интегрального показателя оценки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эффективности составляет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65,65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Степень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целевых показателей,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предусмотренных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2013 год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99,5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Ввод объектов обеспечен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91%.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428596" y="571480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Оценка реализации программы: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FC87D-E646-4685-9C49-4E9054950A47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F87E4-A91A-443A-B353-175189E304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071670" y="2643182"/>
            <a:ext cx="6143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98120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019300" y="1509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062163" y="1566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85720" y="428604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Общие сведения о реализации Программы: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02938" y="1265385"/>
            <a:ext cx="8929718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Приведено в нормативное состояние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42,637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регионального значения: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за счёт капитального ремонта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19,456 км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за счёт ремонта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23,181км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 startAt="2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Приведено в нормативное состояние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 мостовых переходов.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 startAt="3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Программы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было предусмотрено</a:t>
            </a:r>
          </a:p>
          <a:p>
            <a:pPr marL="457200" indent="-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2 49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млн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составили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2 484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млн. руб.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 startAt="4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Средства федерального бюджета не привлекались.</a:t>
            </a:r>
          </a:p>
          <a:p>
            <a:pPr marL="457200" indent="-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3C549-38E4-47EA-AD93-8E9ABC8D1570}" type="slidenum">
              <a:rPr lang="ru-RU" smtClean="0">
                <a:latin typeface="Arial" charset="0"/>
              </a:rPr>
              <a:pPr/>
              <a:t>2</a:t>
            </a:fld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1714500" y="0"/>
            <a:ext cx="578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завершены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 следующие мероприятия программы:</a:t>
            </a:r>
          </a:p>
        </p:txBody>
      </p:sp>
      <p:pic>
        <p:nvPicPr>
          <p:cNvPr id="8195" name="Picture 26" descr="C:\Documents and Settings\eugeniaar\Рабочий стол\КартаОбласти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 l="2" t="10522" b="17580"/>
          <a:stretch>
            <a:fillRect/>
          </a:stretch>
        </p:blipFill>
        <p:spPr bwMode="auto">
          <a:xfrm>
            <a:off x="1285852" y="785794"/>
            <a:ext cx="6858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85CA-9B8C-4485-A04F-9E674C33B40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142976" y="1516551"/>
            <a:ext cx="7000956" cy="3750134"/>
            <a:chOff x="1142976" y="1516551"/>
            <a:chExt cx="7000956" cy="375013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543644" y="1516551"/>
              <a:ext cx="2671430" cy="769441"/>
              <a:chOff x="3543644" y="1516551"/>
              <a:chExt cx="2671430" cy="769441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3543644" y="2232368"/>
                <a:ext cx="46038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45" name="Прямая со стрелкой 44"/>
              <p:cNvCxnSpPr/>
              <p:nvPr/>
            </p:nvCxnSpPr>
            <p:spPr>
              <a:xfrm rot="10800000" flipV="1">
                <a:off x="3577806" y="2143116"/>
                <a:ext cx="208376" cy="7737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200" name="Text Box 83"/>
              <p:cNvSpPr txBox="1">
                <a:spLocks noChangeArrowheads="1"/>
              </p:cNvSpPr>
              <p:nvPr/>
            </p:nvSpPr>
            <p:spPr bwMode="auto">
              <a:xfrm>
                <a:off x="3786182" y="1516551"/>
                <a:ext cx="2428892" cy="7694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100" b="1" dirty="0" smtClean="0"/>
                  <a:t>Подъезд к нефтебазе </a:t>
                </a:r>
                <a:r>
                  <a:rPr lang="ru-RU" sz="1100" b="1" dirty="0" err="1" smtClean="0"/>
                  <a:t>п.Талаги</a:t>
                </a:r>
                <a:r>
                  <a:rPr lang="ru-RU" sz="1100" b="1" dirty="0" smtClean="0"/>
                  <a:t> км 4+450 – 5+300</a:t>
                </a:r>
              </a:p>
              <a:p>
                <a:r>
                  <a:rPr lang="ru-RU" sz="1100" dirty="0" smtClean="0"/>
                  <a:t>Не получено заключение государственной экспертизы</a:t>
                </a:r>
                <a:endParaRPr lang="ru-RU" sz="1100" dirty="0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1142976" y="2577682"/>
              <a:ext cx="2613516" cy="1004219"/>
              <a:chOff x="1142976" y="2577682"/>
              <a:chExt cx="2613516" cy="1004219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3710455" y="2577682"/>
                <a:ext cx="46037" cy="460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3286116" y="2623328"/>
                <a:ext cx="412834" cy="9129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202" name="Text Box 83"/>
              <p:cNvSpPr txBox="1">
                <a:spLocks noChangeArrowheads="1"/>
              </p:cNvSpPr>
              <p:nvPr/>
            </p:nvSpPr>
            <p:spPr bwMode="auto">
              <a:xfrm>
                <a:off x="1142976" y="2643182"/>
                <a:ext cx="2143140" cy="9387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100" b="1" dirty="0" err="1" smtClean="0"/>
                  <a:t>Исакогорка-Новодвинск-Холмогоры</a:t>
                </a:r>
                <a:r>
                  <a:rPr lang="ru-RU" sz="1100" b="1" dirty="0" smtClean="0"/>
                  <a:t> </a:t>
                </a:r>
              </a:p>
              <a:p>
                <a:r>
                  <a:rPr lang="ru-RU" sz="1100" b="1" dirty="0" smtClean="0"/>
                  <a:t>км17+400 – 22+430,</a:t>
                </a:r>
              </a:p>
              <a:p>
                <a:r>
                  <a:rPr lang="ru-RU" sz="1100" dirty="0" smtClean="0"/>
                  <a:t>Не получено заключение государственной экспертизы</a:t>
                </a:r>
                <a:endParaRPr lang="ru-RU" sz="1100" dirty="0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6000760" y="3857628"/>
              <a:ext cx="2143172" cy="1409057"/>
              <a:chOff x="6000760" y="3857628"/>
              <a:chExt cx="2143172" cy="1409057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rot="16200000" flipH="1">
                <a:off x="6689627" y="4966044"/>
                <a:ext cx="428627" cy="7143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204" name="Text Box 83"/>
              <p:cNvSpPr txBox="1">
                <a:spLocks noChangeArrowheads="1"/>
              </p:cNvSpPr>
              <p:nvPr/>
            </p:nvSpPr>
            <p:spPr bwMode="auto">
              <a:xfrm>
                <a:off x="6000760" y="3857628"/>
                <a:ext cx="2143172" cy="9387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100" b="1" dirty="0" smtClean="0"/>
                  <a:t> </a:t>
                </a:r>
                <a:r>
                  <a:rPr lang="ru-RU" sz="1100" b="1" dirty="0" err="1"/>
                  <a:t>Котлас-Коряжма-Виледь-Ильинско-Подомское</a:t>
                </a:r>
                <a:r>
                  <a:rPr lang="ru-RU" sz="1100" b="1" dirty="0"/>
                  <a:t>, </a:t>
                </a:r>
              </a:p>
              <a:p>
                <a:r>
                  <a:rPr lang="ru-RU" sz="1100" b="1" dirty="0" smtClean="0"/>
                  <a:t>км 36+700-км 48+600</a:t>
                </a:r>
              </a:p>
              <a:p>
                <a:r>
                  <a:rPr lang="ru-RU" sz="1100" dirty="0" smtClean="0"/>
                  <a:t>Не получено заключение государственной экспертизы</a:t>
                </a:r>
                <a:endParaRPr lang="ru-RU" sz="1100" dirty="0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915989" y="5220647"/>
                <a:ext cx="46038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4429124" y="5330530"/>
            <a:ext cx="2325230" cy="1052841"/>
            <a:chOff x="4429124" y="5330530"/>
            <a:chExt cx="2325230" cy="1052841"/>
          </a:xfrm>
        </p:grpSpPr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>
              <a:off x="4429124" y="5429264"/>
              <a:ext cx="2071719" cy="954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err="1" smtClean="0"/>
                <a:t>Котлас-Коряжма-Виледь-Ильинско-Подомское</a:t>
              </a:r>
              <a:r>
                <a:rPr lang="ru-RU" sz="1100" b="1" dirty="0"/>
                <a:t>, </a:t>
              </a:r>
            </a:p>
            <a:p>
              <a:r>
                <a:rPr lang="ru-RU" sz="1100" b="1" dirty="0" smtClean="0"/>
                <a:t>км 4+000-км 11+700</a:t>
              </a:r>
            </a:p>
            <a:p>
              <a:r>
                <a:rPr lang="ru-RU" sz="1100" dirty="0" smtClean="0"/>
                <a:t>Расторгнут контракт на ремонт участка</a:t>
              </a:r>
              <a:r>
                <a:rPr lang="ru-RU" sz="1200" dirty="0" smtClean="0"/>
                <a:t>.</a:t>
              </a:r>
              <a:endParaRPr lang="ru-RU" sz="1200" dirty="0"/>
            </a:p>
          </p:txBody>
        </p:sp>
        <p:cxnSp>
          <p:nvCxnSpPr>
            <p:cNvPr id="15" name="Прямая со стрелкой 14"/>
            <p:cNvCxnSpPr>
              <a:endCxn id="31" idx="3"/>
            </p:cNvCxnSpPr>
            <p:nvPr/>
          </p:nvCxnSpPr>
          <p:spPr>
            <a:xfrm flipV="1">
              <a:off x="6500829" y="5369826"/>
              <a:ext cx="214229" cy="2023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6708316" y="5330530"/>
              <a:ext cx="46038" cy="460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C:\Documents and Settings\eugeniaar\Рабочий стол\КартаОбласти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 l="2" t="10522" b="17580"/>
          <a:stretch>
            <a:fillRect/>
          </a:stretch>
        </p:blipFill>
        <p:spPr bwMode="auto">
          <a:xfrm>
            <a:off x="1000100" y="928670"/>
            <a:ext cx="6858000" cy="5857875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" name="Полилиния 20"/>
          <p:cNvSpPr/>
          <p:nvPr/>
        </p:nvSpPr>
        <p:spPr>
          <a:xfrm>
            <a:off x="4514850" y="4308457"/>
            <a:ext cx="457200" cy="230188"/>
          </a:xfrm>
          <a:custGeom>
            <a:avLst/>
            <a:gdLst>
              <a:gd name="connsiteX0" fmla="*/ 0 w 457200"/>
              <a:gd name="connsiteY0" fmla="*/ 58738 h 230188"/>
              <a:gd name="connsiteX1" fmla="*/ 85725 w 457200"/>
              <a:gd name="connsiteY1" fmla="*/ 1588 h 230188"/>
              <a:gd name="connsiteX2" fmla="*/ 209550 w 457200"/>
              <a:gd name="connsiteY2" fmla="*/ 49213 h 230188"/>
              <a:gd name="connsiteX3" fmla="*/ 314325 w 457200"/>
              <a:gd name="connsiteY3" fmla="*/ 115888 h 230188"/>
              <a:gd name="connsiteX4" fmla="*/ 390525 w 457200"/>
              <a:gd name="connsiteY4" fmla="*/ 173038 h 230188"/>
              <a:gd name="connsiteX5" fmla="*/ 457200 w 457200"/>
              <a:gd name="connsiteY5" fmla="*/ 230188 h 2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30188">
                <a:moveTo>
                  <a:pt x="0" y="58738"/>
                </a:moveTo>
                <a:cubicBezTo>
                  <a:pt x="25400" y="30957"/>
                  <a:pt x="50800" y="3176"/>
                  <a:pt x="85725" y="1588"/>
                </a:cubicBezTo>
                <a:cubicBezTo>
                  <a:pt x="120650" y="0"/>
                  <a:pt x="171450" y="30163"/>
                  <a:pt x="209550" y="49213"/>
                </a:cubicBezTo>
                <a:cubicBezTo>
                  <a:pt x="247650" y="68263"/>
                  <a:pt x="284163" y="95251"/>
                  <a:pt x="314325" y="115888"/>
                </a:cubicBezTo>
                <a:cubicBezTo>
                  <a:pt x="344487" y="136525"/>
                  <a:pt x="366713" y="153988"/>
                  <a:pt x="390525" y="173038"/>
                </a:cubicBezTo>
                <a:cubicBezTo>
                  <a:pt x="414337" y="192088"/>
                  <a:pt x="441325" y="220663"/>
                  <a:pt x="457200" y="23018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3"/>
          <p:cNvGrpSpPr/>
          <p:nvPr/>
        </p:nvGrpSpPr>
        <p:grpSpPr>
          <a:xfrm>
            <a:off x="4643438" y="4357677"/>
            <a:ext cx="1662406" cy="818855"/>
            <a:chOff x="4643438" y="4357677"/>
            <a:chExt cx="1662406" cy="818855"/>
          </a:xfrm>
        </p:grpSpPr>
        <p:sp>
          <p:nvSpPr>
            <p:cNvPr id="22551" name="Text Box 90"/>
            <p:cNvSpPr txBox="1">
              <a:spLocks noChangeArrowheads="1"/>
            </p:cNvSpPr>
            <p:nvPr/>
          </p:nvSpPr>
          <p:spPr bwMode="auto">
            <a:xfrm>
              <a:off x="4643438" y="4714867"/>
              <a:ext cx="1662406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smtClean="0"/>
                <a:t>«</a:t>
              </a:r>
              <a:r>
                <a:rPr lang="ru-RU" sz="1200" dirty="0" err="1"/>
                <a:t>Усть-Вага-Ядриха</a:t>
              </a:r>
              <a:r>
                <a:rPr lang="ru-RU" sz="1200" dirty="0" smtClean="0"/>
                <a:t>»</a:t>
              </a:r>
            </a:p>
            <a:p>
              <a:pPr>
                <a:defRPr/>
              </a:pPr>
              <a:r>
                <a:rPr lang="ru-RU" sz="1200" b="1" dirty="0" smtClean="0"/>
                <a:t>Ввод – 11,695 км</a:t>
              </a:r>
              <a:endParaRPr lang="ru-RU" sz="1200" b="1" dirty="0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16200000" flipV="1">
              <a:off x="4535487" y="4465628"/>
              <a:ext cx="357984" cy="1420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олилиния 30"/>
          <p:cNvSpPr/>
          <p:nvPr/>
        </p:nvSpPr>
        <p:spPr>
          <a:xfrm>
            <a:off x="3339740" y="2720558"/>
            <a:ext cx="160690" cy="65500"/>
          </a:xfrm>
          <a:custGeom>
            <a:avLst/>
            <a:gdLst>
              <a:gd name="connsiteX0" fmla="*/ 0 w 356616"/>
              <a:gd name="connsiteY0" fmla="*/ 0 h 109728"/>
              <a:gd name="connsiteX1" fmla="*/ 64008 w 356616"/>
              <a:gd name="connsiteY1" fmla="*/ 30480 h 109728"/>
              <a:gd name="connsiteX2" fmla="*/ 155448 w 356616"/>
              <a:gd name="connsiteY2" fmla="*/ 36576 h 109728"/>
              <a:gd name="connsiteX3" fmla="*/ 268224 w 356616"/>
              <a:gd name="connsiteY3" fmla="*/ 67056 h 109728"/>
              <a:gd name="connsiteX4" fmla="*/ 356616 w 356616"/>
              <a:gd name="connsiteY4" fmla="*/ 109728 h 109728"/>
              <a:gd name="connsiteX5" fmla="*/ 356616 w 356616"/>
              <a:gd name="connsiteY5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16" h="109728">
                <a:moveTo>
                  <a:pt x="0" y="0"/>
                </a:moveTo>
                <a:cubicBezTo>
                  <a:pt x="19050" y="12192"/>
                  <a:pt x="38100" y="24384"/>
                  <a:pt x="64008" y="30480"/>
                </a:cubicBezTo>
                <a:cubicBezTo>
                  <a:pt x="89916" y="36576"/>
                  <a:pt x="121412" y="30480"/>
                  <a:pt x="155448" y="36576"/>
                </a:cubicBezTo>
                <a:cubicBezTo>
                  <a:pt x="189484" y="42672"/>
                  <a:pt x="234696" y="54864"/>
                  <a:pt x="268224" y="67056"/>
                </a:cubicBezTo>
                <a:cubicBezTo>
                  <a:pt x="301752" y="79248"/>
                  <a:pt x="356616" y="109728"/>
                  <a:pt x="356616" y="109728"/>
                </a:cubicBezTo>
                <a:lnTo>
                  <a:pt x="356616" y="109728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1"/>
          <p:cNvGrpSpPr/>
          <p:nvPr/>
        </p:nvGrpSpPr>
        <p:grpSpPr>
          <a:xfrm>
            <a:off x="642910" y="2500306"/>
            <a:ext cx="2766874" cy="646331"/>
            <a:chOff x="642910" y="2500306"/>
            <a:chExt cx="2766874" cy="646331"/>
          </a:xfrm>
        </p:grpSpPr>
        <p:sp>
          <p:nvSpPr>
            <p:cNvPr id="27" name="Text Box 83"/>
            <p:cNvSpPr txBox="1">
              <a:spLocks noChangeArrowheads="1"/>
            </p:cNvSpPr>
            <p:nvPr/>
          </p:nvSpPr>
          <p:spPr bwMode="auto">
            <a:xfrm>
              <a:off x="642910" y="2500306"/>
              <a:ext cx="2143140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 smtClean="0"/>
                <a:t>«</a:t>
              </a:r>
              <a:r>
                <a:rPr lang="ru-RU" sz="1200" dirty="0" err="1" smtClean="0"/>
                <a:t>Исакогорка-Новодвинск-Холмогоры</a:t>
              </a:r>
              <a:r>
                <a:rPr lang="ru-RU" sz="1200" dirty="0" smtClean="0"/>
                <a:t>»</a:t>
              </a:r>
            </a:p>
            <a:p>
              <a:pPr>
                <a:defRPr/>
              </a:pPr>
              <a:r>
                <a:rPr lang="ru-RU" sz="1200" b="1" dirty="0" smtClean="0"/>
                <a:t>Ввод – 7,913 км</a:t>
              </a:r>
              <a:endParaRPr lang="ru-RU" sz="1200" b="1" dirty="0"/>
            </a:p>
          </p:txBody>
        </p:sp>
        <p:cxnSp>
          <p:nvCxnSpPr>
            <p:cNvPr id="28" name="Прямая со стрелкой 27"/>
            <p:cNvCxnSpPr>
              <a:endCxn id="31" idx="2"/>
            </p:cNvCxnSpPr>
            <p:nvPr/>
          </p:nvCxnSpPr>
          <p:spPr>
            <a:xfrm flipV="1">
              <a:off x="2786050" y="2742391"/>
              <a:ext cx="623734" cy="4366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65" descr="маршруты карта по ДЦП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3611545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785938" y="214313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Ввод объектов капитального ремонта и ремонта автомобильных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дорог.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6437312" y="5357825"/>
            <a:ext cx="635017" cy="204757"/>
          </a:xfrm>
          <a:custGeom>
            <a:avLst/>
            <a:gdLst/>
            <a:ahLst/>
            <a:cxnLst>
              <a:cxn ang="0">
                <a:pos x="13" y="112"/>
              </a:cxn>
              <a:cxn ang="0">
                <a:pos x="46" y="43"/>
              </a:cxn>
              <a:cxn ang="0">
                <a:pos x="49" y="41"/>
              </a:cxn>
              <a:cxn ang="0">
                <a:pos x="105" y="51"/>
              </a:cxn>
              <a:cxn ang="0">
                <a:pos x="49" y="41"/>
              </a:cxn>
              <a:cxn ang="0">
                <a:pos x="105" y="51"/>
              </a:cxn>
              <a:cxn ang="0">
                <a:pos x="135" y="2"/>
              </a:cxn>
              <a:cxn ang="0">
                <a:pos x="142" y="2"/>
              </a:cxn>
              <a:cxn ang="0">
                <a:pos x="159" y="39"/>
              </a:cxn>
              <a:cxn ang="0">
                <a:pos x="142" y="2"/>
              </a:cxn>
              <a:cxn ang="0">
                <a:pos x="156" y="37"/>
              </a:cxn>
              <a:cxn ang="0">
                <a:pos x="192" y="29"/>
              </a:cxn>
              <a:cxn ang="0">
                <a:pos x="187" y="27"/>
              </a:cxn>
              <a:cxn ang="0">
                <a:pos x="217" y="61"/>
              </a:cxn>
              <a:cxn ang="0">
                <a:pos x="187" y="27"/>
              </a:cxn>
              <a:cxn ang="0">
                <a:pos x="216" y="61"/>
              </a:cxn>
              <a:cxn ang="0">
                <a:pos x="244" y="35"/>
              </a:cxn>
              <a:cxn ang="0">
                <a:pos x="251" y="41"/>
              </a:cxn>
              <a:cxn ang="0">
                <a:pos x="253" y="98"/>
              </a:cxn>
              <a:cxn ang="0">
                <a:pos x="251" y="41"/>
              </a:cxn>
              <a:cxn ang="0">
                <a:pos x="254" y="100"/>
              </a:cxn>
              <a:cxn ang="0">
                <a:pos x="293" y="110"/>
              </a:cxn>
              <a:cxn ang="0">
                <a:pos x="290" y="106"/>
              </a:cxn>
              <a:cxn ang="0">
                <a:pos x="299" y="147"/>
              </a:cxn>
              <a:cxn ang="0">
                <a:pos x="290" y="106"/>
              </a:cxn>
              <a:cxn ang="0">
                <a:pos x="299" y="147"/>
              </a:cxn>
              <a:cxn ang="0">
                <a:pos x="347" y="145"/>
              </a:cxn>
              <a:cxn ang="0">
                <a:pos x="48" y="43"/>
              </a:cxn>
              <a:cxn ang="0">
                <a:pos x="54" y="57"/>
              </a:cxn>
              <a:cxn ang="0">
                <a:pos x="48" y="43"/>
              </a:cxn>
              <a:cxn ang="0">
                <a:pos x="105" y="51"/>
              </a:cxn>
              <a:cxn ang="0">
                <a:pos x="105" y="51"/>
              </a:cxn>
              <a:cxn ang="0">
                <a:pos x="139" y="0"/>
              </a:cxn>
              <a:cxn ang="0">
                <a:pos x="139" y="18"/>
              </a:cxn>
              <a:cxn ang="0">
                <a:pos x="139" y="0"/>
              </a:cxn>
              <a:cxn ang="0">
                <a:pos x="168" y="10"/>
              </a:cxn>
              <a:cxn ang="0">
                <a:pos x="165" y="8"/>
              </a:cxn>
              <a:cxn ang="0">
                <a:pos x="183" y="57"/>
              </a:cxn>
              <a:cxn ang="0">
                <a:pos x="186" y="43"/>
              </a:cxn>
              <a:cxn ang="0">
                <a:pos x="183" y="57"/>
              </a:cxn>
              <a:cxn ang="0">
                <a:pos x="222" y="29"/>
              </a:cxn>
              <a:cxn ang="0">
                <a:pos x="219" y="29"/>
              </a:cxn>
              <a:cxn ang="0">
                <a:pos x="248" y="37"/>
              </a:cxn>
              <a:cxn ang="0">
                <a:pos x="242" y="51"/>
              </a:cxn>
              <a:cxn ang="0">
                <a:pos x="248" y="37"/>
              </a:cxn>
              <a:cxn ang="0">
                <a:pos x="254" y="100"/>
              </a:cxn>
              <a:cxn ang="0">
                <a:pos x="253" y="98"/>
              </a:cxn>
              <a:cxn ang="0">
                <a:pos x="277" y="133"/>
              </a:cxn>
              <a:cxn ang="0">
                <a:pos x="284" y="119"/>
              </a:cxn>
              <a:cxn ang="0">
                <a:pos x="277" y="133"/>
              </a:cxn>
              <a:cxn ang="0">
                <a:pos x="311" y="119"/>
              </a:cxn>
              <a:cxn ang="0">
                <a:pos x="310" y="119"/>
              </a:cxn>
            </a:cxnLst>
            <a:rect l="0" t="0" r="r" b="b"/>
            <a:pathLst>
              <a:path w="347" h="172">
                <a:moveTo>
                  <a:pt x="0" y="86"/>
                </a:moveTo>
                <a:lnTo>
                  <a:pt x="13" y="112"/>
                </a:lnTo>
                <a:lnTo>
                  <a:pt x="60" y="70"/>
                </a:lnTo>
                <a:lnTo>
                  <a:pt x="46" y="43"/>
                </a:lnTo>
                <a:lnTo>
                  <a:pt x="0" y="86"/>
                </a:lnTo>
                <a:close/>
                <a:moveTo>
                  <a:pt x="49" y="41"/>
                </a:moveTo>
                <a:lnTo>
                  <a:pt x="57" y="72"/>
                </a:lnTo>
                <a:lnTo>
                  <a:pt x="105" y="51"/>
                </a:lnTo>
                <a:lnTo>
                  <a:pt x="97" y="21"/>
                </a:lnTo>
                <a:lnTo>
                  <a:pt x="49" y="41"/>
                </a:lnTo>
                <a:close/>
                <a:moveTo>
                  <a:pt x="97" y="21"/>
                </a:moveTo>
                <a:lnTo>
                  <a:pt x="105" y="51"/>
                </a:lnTo>
                <a:lnTo>
                  <a:pt x="144" y="31"/>
                </a:lnTo>
                <a:lnTo>
                  <a:pt x="135" y="2"/>
                </a:lnTo>
                <a:lnTo>
                  <a:pt x="97" y="21"/>
                </a:lnTo>
                <a:close/>
                <a:moveTo>
                  <a:pt x="142" y="2"/>
                </a:moveTo>
                <a:lnTo>
                  <a:pt x="138" y="33"/>
                </a:lnTo>
                <a:lnTo>
                  <a:pt x="159" y="39"/>
                </a:lnTo>
                <a:lnTo>
                  <a:pt x="165" y="8"/>
                </a:lnTo>
                <a:lnTo>
                  <a:pt x="142" y="2"/>
                </a:lnTo>
                <a:close/>
                <a:moveTo>
                  <a:pt x="168" y="10"/>
                </a:moveTo>
                <a:lnTo>
                  <a:pt x="156" y="37"/>
                </a:lnTo>
                <a:lnTo>
                  <a:pt x="180" y="55"/>
                </a:lnTo>
                <a:lnTo>
                  <a:pt x="192" y="29"/>
                </a:lnTo>
                <a:lnTo>
                  <a:pt x="168" y="10"/>
                </a:lnTo>
                <a:close/>
                <a:moveTo>
                  <a:pt x="187" y="27"/>
                </a:moveTo>
                <a:lnTo>
                  <a:pt x="186" y="59"/>
                </a:lnTo>
                <a:lnTo>
                  <a:pt x="217" y="61"/>
                </a:lnTo>
                <a:lnTo>
                  <a:pt x="219" y="29"/>
                </a:lnTo>
                <a:lnTo>
                  <a:pt x="187" y="27"/>
                </a:lnTo>
                <a:close/>
                <a:moveTo>
                  <a:pt x="222" y="29"/>
                </a:moveTo>
                <a:lnTo>
                  <a:pt x="216" y="61"/>
                </a:lnTo>
                <a:lnTo>
                  <a:pt x="239" y="67"/>
                </a:lnTo>
                <a:lnTo>
                  <a:pt x="244" y="35"/>
                </a:lnTo>
                <a:lnTo>
                  <a:pt x="222" y="29"/>
                </a:lnTo>
                <a:close/>
                <a:moveTo>
                  <a:pt x="251" y="41"/>
                </a:moveTo>
                <a:lnTo>
                  <a:pt x="232" y="61"/>
                </a:lnTo>
                <a:lnTo>
                  <a:pt x="253" y="98"/>
                </a:lnTo>
                <a:lnTo>
                  <a:pt x="272" y="80"/>
                </a:lnTo>
                <a:lnTo>
                  <a:pt x="251" y="41"/>
                </a:lnTo>
                <a:close/>
                <a:moveTo>
                  <a:pt x="272" y="78"/>
                </a:moveTo>
                <a:lnTo>
                  <a:pt x="254" y="100"/>
                </a:lnTo>
                <a:lnTo>
                  <a:pt x="275" y="131"/>
                </a:lnTo>
                <a:lnTo>
                  <a:pt x="293" y="110"/>
                </a:lnTo>
                <a:lnTo>
                  <a:pt x="272" y="78"/>
                </a:lnTo>
                <a:close/>
                <a:moveTo>
                  <a:pt x="290" y="106"/>
                </a:moveTo>
                <a:lnTo>
                  <a:pt x="280" y="133"/>
                </a:lnTo>
                <a:lnTo>
                  <a:pt x="299" y="147"/>
                </a:lnTo>
                <a:lnTo>
                  <a:pt x="310" y="119"/>
                </a:lnTo>
                <a:lnTo>
                  <a:pt x="290" y="106"/>
                </a:lnTo>
                <a:close/>
                <a:moveTo>
                  <a:pt x="311" y="119"/>
                </a:moveTo>
                <a:lnTo>
                  <a:pt x="299" y="147"/>
                </a:lnTo>
                <a:lnTo>
                  <a:pt x="335" y="172"/>
                </a:lnTo>
                <a:lnTo>
                  <a:pt x="347" y="145"/>
                </a:lnTo>
                <a:lnTo>
                  <a:pt x="311" y="119"/>
                </a:lnTo>
                <a:close/>
                <a:moveTo>
                  <a:pt x="48" y="43"/>
                </a:moveTo>
                <a:lnTo>
                  <a:pt x="49" y="41"/>
                </a:lnTo>
                <a:lnTo>
                  <a:pt x="54" y="57"/>
                </a:lnTo>
                <a:lnTo>
                  <a:pt x="46" y="43"/>
                </a:lnTo>
                <a:lnTo>
                  <a:pt x="48" y="43"/>
                </a:lnTo>
                <a:close/>
                <a:moveTo>
                  <a:pt x="105" y="51"/>
                </a:moveTo>
                <a:lnTo>
                  <a:pt x="105" y="51"/>
                </a:lnTo>
                <a:lnTo>
                  <a:pt x="102" y="37"/>
                </a:lnTo>
                <a:lnTo>
                  <a:pt x="105" y="51"/>
                </a:lnTo>
                <a:lnTo>
                  <a:pt x="105" y="51"/>
                </a:lnTo>
                <a:close/>
                <a:moveTo>
                  <a:pt x="139" y="0"/>
                </a:moveTo>
                <a:lnTo>
                  <a:pt x="142" y="2"/>
                </a:lnTo>
                <a:lnTo>
                  <a:pt x="139" y="18"/>
                </a:lnTo>
                <a:lnTo>
                  <a:pt x="135" y="2"/>
                </a:lnTo>
                <a:lnTo>
                  <a:pt x="139" y="0"/>
                </a:lnTo>
                <a:close/>
                <a:moveTo>
                  <a:pt x="166" y="8"/>
                </a:moveTo>
                <a:lnTo>
                  <a:pt x="168" y="10"/>
                </a:lnTo>
                <a:lnTo>
                  <a:pt x="162" y="23"/>
                </a:lnTo>
                <a:lnTo>
                  <a:pt x="165" y="8"/>
                </a:lnTo>
                <a:lnTo>
                  <a:pt x="166" y="8"/>
                </a:lnTo>
                <a:close/>
                <a:moveTo>
                  <a:pt x="183" y="57"/>
                </a:moveTo>
                <a:lnTo>
                  <a:pt x="186" y="59"/>
                </a:lnTo>
                <a:lnTo>
                  <a:pt x="186" y="43"/>
                </a:lnTo>
                <a:lnTo>
                  <a:pt x="180" y="55"/>
                </a:lnTo>
                <a:lnTo>
                  <a:pt x="183" y="57"/>
                </a:lnTo>
                <a:close/>
                <a:moveTo>
                  <a:pt x="220" y="29"/>
                </a:moveTo>
                <a:lnTo>
                  <a:pt x="222" y="29"/>
                </a:lnTo>
                <a:lnTo>
                  <a:pt x="219" y="45"/>
                </a:lnTo>
                <a:lnTo>
                  <a:pt x="219" y="29"/>
                </a:lnTo>
                <a:lnTo>
                  <a:pt x="220" y="29"/>
                </a:lnTo>
                <a:close/>
                <a:moveTo>
                  <a:pt x="248" y="37"/>
                </a:moveTo>
                <a:lnTo>
                  <a:pt x="251" y="41"/>
                </a:lnTo>
                <a:lnTo>
                  <a:pt x="242" y="51"/>
                </a:lnTo>
                <a:lnTo>
                  <a:pt x="244" y="35"/>
                </a:lnTo>
                <a:lnTo>
                  <a:pt x="248" y="37"/>
                </a:lnTo>
                <a:close/>
                <a:moveTo>
                  <a:pt x="254" y="100"/>
                </a:moveTo>
                <a:lnTo>
                  <a:pt x="254" y="100"/>
                </a:lnTo>
                <a:lnTo>
                  <a:pt x="263" y="88"/>
                </a:lnTo>
                <a:lnTo>
                  <a:pt x="253" y="98"/>
                </a:lnTo>
                <a:lnTo>
                  <a:pt x="254" y="100"/>
                </a:lnTo>
                <a:close/>
                <a:moveTo>
                  <a:pt x="277" y="133"/>
                </a:moveTo>
                <a:lnTo>
                  <a:pt x="280" y="133"/>
                </a:lnTo>
                <a:lnTo>
                  <a:pt x="284" y="119"/>
                </a:lnTo>
                <a:lnTo>
                  <a:pt x="275" y="131"/>
                </a:lnTo>
                <a:lnTo>
                  <a:pt x="277" y="133"/>
                </a:lnTo>
                <a:close/>
                <a:moveTo>
                  <a:pt x="311" y="119"/>
                </a:moveTo>
                <a:lnTo>
                  <a:pt x="311" y="119"/>
                </a:lnTo>
                <a:lnTo>
                  <a:pt x="305" y="133"/>
                </a:lnTo>
                <a:lnTo>
                  <a:pt x="310" y="119"/>
                </a:lnTo>
                <a:lnTo>
                  <a:pt x="311" y="11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flipH="1">
            <a:off x="6286829" y="5588016"/>
            <a:ext cx="45719" cy="185738"/>
          </a:xfrm>
          <a:custGeom>
            <a:avLst/>
            <a:gdLst>
              <a:gd name="connsiteX0" fmla="*/ 9387 w 39204"/>
              <a:gd name="connsiteY0" fmla="*/ 0 h 294861"/>
              <a:gd name="connsiteX1" fmla="*/ 2761 w 39204"/>
              <a:gd name="connsiteY1" fmla="*/ 125896 h 294861"/>
              <a:gd name="connsiteX2" fmla="*/ 25952 w 39204"/>
              <a:gd name="connsiteY2" fmla="*/ 185531 h 294861"/>
              <a:gd name="connsiteX3" fmla="*/ 39204 w 39204"/>
              <a:gd name="connsiteY3" fmla="*/ 294861 h 294861"/>
              <a:gd name="connsiteX4" fmla="*/ 39204 w 39204"/>
              <a:gd name="connsiteY4" fmla="*/ 294861 h 294861"/>
              <a:gd name="connsiteX5" fmla="*/ 39204 w 39204"/>
              <a:gd name="connsiteY5" fmla="*/ 294861 h 29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04" h="294861">
                <a:moveTo>
                  <a:pt x="9387" y="0"/>
                </a:moveTo>
                <a:cubicBezTo>
                  <a:pt x="4693" y="47487"/>
                  <a:pt x="0" y="94974"/>
                  <a:pt x="2761" y="125896"/>
                </a:cubicBezTo>
                <a:cubicBezTo>
                  <a:pt x="5522" y="156818"/>
                  <a:pt x="19878" y="157370"/>
                  <a:pt x="25952" y="185531"/>
                </a:cubicBezTo>
                <a:cubicBezTo>
                  <a:pt x="32026" y="213692"/>
                  <a:pt x="39204" y="294861"/>
                  <a:pt x="39204" y="294861"/>
                </a:cubicBezTo>
                <a:lnTo>
                  <a:pt x="39204" y="294861"/>
                </a:lnTo>
                <a:lnTo>
                  <a:pt x="39204" y="294861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2"/>
          <p:cNvGrpSpPr/>
          <p:nvPr/>
        </p:nvGrpSpPr>
        <p:grpSpPr>
          <a:xfrm>
            <a:off x="5572132" y="3786173"/>
            <a:ext cx="2213770" cy="1571653"/>
            <a:chOff x="5572132" y="3786173"/>
            <a:chExt cx="2213770" cy="1571653"/>
          </a:xfrm>
        </p:grpSpPr>
        <p:sp>
          <p:nvSpPr>
            <p:cNvPr id="22547" name="Text Box 93"/>
            <p:cNvSpPr txBox="1">
              <a:spLocks noChangeArrowheads="1"/>
            </p:cNvSpPr>
            <p:nvPr/>
          </p:nvSpPr>
          <p:spPr bwMode="auto">
            <a:xfrm>
              <a:off x="5572132" y="3786173"/>
              <a:ext cx="2213770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 smtClean="0"/>
                <a:t>«</a:t>
              </a:r>
              <a:r>
                <a:rPr lang="ru-RU" sz="1200" dirty="0"/>
                <a:t>Котлас-Коряжма-Виледь-</a:t>
              </a:r>
            </a:p>
            <a:p>
              <a:pPr>
                <a:defRPr/>
              </a:pPr>
              <a:r>
                <a:rPr lang="ru-RU" sz="1200" dirty="0" err="1"/>
                <a:t>Ильинско-Подомское</a:t>
              </a:r>
              <a:r>
                <a:rPr lang="ru-RU" sz="1200" dirty="0" smtClean="0"/>
                <a:t>»</a:t>
              </a:r>
            </a:p>
            <a:p>
              <a:pPr>
                <a:defRPr/>
              </a:pPr>
              <a:r>
                <a:rPr lang="ru-RU" sz="1200" b="1" dirty="0" smtClean="0"/>
                <a:t>Ввод – 9,63 км</a:t>
              </a:r>
              <a:endParaRPr lang="ru-RU" sz="1200" b="1" dirty="0"/>
            </a:p>
          </p:txBody>
        </p:sp>
        <p:cxnSp>
          <p:nvCxnSpPr>
            <p:cNvPr id="41" name="Прямая со стрелкой 40"/>
            <p:cNvCxnSpPr>
              <a:stCxn id="22547" idx="2"/>
            </p:cNvCxnSpPr>
            <p:nvPr/>
          </p:nvCxnSpPr>
          <p:spPr>
            <a:xfrm rot="16200000" flipH="1">
              <a:off x="6234417" y="4877103"/>
              <a:ext cx="925322" cy="3612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9"/>
          <p:cNvGrpSpPr/>
          <p:nvPr/>
        </p:nvGrpSpPr>
        <p:grpSpPr>
          <a:xfrm>
            <a:off x="3000364" y="5572123"/>
            <a:ext cx="3286148" cy="461962"/>
            <a:chOff x="3000364" y="5572123"/>
            <a:chExt cx="3286148" cy="461962"/>
          </a:xfrm>
        </p:grpSpPr>
        <p:sp>
          <p:nvSpPr>
            <p:cNvPr id="22542" name="Text Box 95"/>
            <p:cNvSpPr txBox="1">
              <a:spLocks noChangeArrowheads="1"/>
            </p:cNvSpPr>
            <p:nvPr/>
          </p:nvSpPr>
          <p:spPr bwMode="auto">
            <a:xfrm>
              <a:off x="3000364" y="5572123"/>
              <a:ext cx="2643206" cy="4619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 smtClean="0"/>
                <a:t>«</a:t>
              </a:r>
              <a:r>
                <a:rPr lang="ru-RU" sz="1200" dirty="0" err="1" smtClean="0"/>
                <a:t>Урень-Шарья-Никольск-Котлас</a:t>
              </a:r>
              <a:r>
                <a:rPr lang="ru-RU" sz="1200" dirty="0" smtClean="0"/>
                <a:t>»</a:t>
              </a:r>
            </a:p>
            <a:p>
              <a:pPr>
                <a:defRPr/>
              </a:pPr>
              <a:r>
                <a:rPr lang="ru-RU" sz="1200" b="1" dirty="0" smtClean="0"/>
                <a:t>Ввод – 10 км</a:t>
              </a:r>
              <a:endParaRPr lang="ru-RU" sz="1200" b="1" dirty="0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V="1">
              <a:off x="5677054" y="5715016"/>
              <a:ext cx="609458" cy="7142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DSC07644_новый разм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714356"/>
            <a:ext cx="5072066" cy="3375487"/>
          </a:xfrm>
          <a:prstGeom prst="rect">
            <a:avLst/>
          </a:prstGeom>
        </p:spPr>
      </p:pic>
      <p:pic>
        <p:nvPicPr>
          <p:cNvPr id="33" name="Рисунок 32" descr="DSC_0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2214554"/>
            <a:ext cx="4929190" cy="3286127"/>
          </a:xfrm>
          <a:prstGeom prst="rect">
            <a:avLst/>
          </a:prstGeom>
        </p:spPr>
      </p:pic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928670"/>
            <a:ext cx="5000628" cy="3750471"/>
          </a:xfrm>
          <a:prstGeom prst="rect">
            <a:avLst/>
          </a:prstGeom>
        </p:spPr>
      </p:pic>
      <p:pic>
        <p:nvPicPr>
          <p:cNvPr id="32" name="Рисунок 31" descr="image 1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2500306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85CA-9B8C-4485-A04F-9E674C33B40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071563" y="142875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Маршрут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Нарьян-Мар-Усинск (участок поселок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Харьягинский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граница округа)»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286125"/>
            <a:ext cx="370046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4357688" y="157162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ремонт моста через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 35+328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м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928670"/>
            <a:ext cx="3561151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C:\Documents and Settings\eugeniaar\Рабочий стол\КартаОбласти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 l="2" t="10522" b="17580"/>
          <a:stretch>
            <a:fillRect/>
          </a:stretch>
        </p:blipFill>
        <p:spPr bwMode="auto">
          <a:xfrm>
            <a:off x="1071563" y="1000125"/>
            <a:ext cx="6858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85CA-9B8C-4485-A04F-9E674C33B40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Picture 65" descr="маршруты карта по ДЦП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3683000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71472" y="285729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объектов по капитальному ремонту и ремонту мостов, находящихся в неудовлетворительном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состоянии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9058" y="3857628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628" y="607220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2" y="550070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364331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26554" y="4202760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2000" y="4143380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72132" y="4500570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86446" y="500063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4000496" y="3571876"/>
            <a:ext cx="857258" cy="285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8" idx="3"/>
          </p:cNvCxnSpPr>
          <p:nvPr/>
        </p:nvCxnSpPr>
        <p:spPr>
          <a:xfrm>
            <a:off x="3143240" y="5139136"/>
            <a:ext cx="571504" cy="4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500298" y="3214686"/>
            <a:ext cx="71438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0" idx="2"/>
            <a:endCxn id="11" idx="1"/>
          </p:cNvCxnSpPr>
          <p:nvPr/>
        </p:nvCxnSpPr>
        <p:spPr>
          <a:xfrm rot="16200000" flipH="1">
            <a:off x="2722203" y="3698408"/>
            <a:ext cx="146313" cy="875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4"/>
          </p:cNvCxnSpPr>
          <p:nvPr/>
        </p:nvCxnSpPr>
        <p:spPr>
          <a:xfrm rot="5400000" flipH="1" flipV="1">
            <a:off x="3320644" y="3940576"/>
            <a:ext cx="668343" cy="5945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1" idx="1"/>
          </p:cNvCxnSpPr>
          <p:nvPr/>
        </p:nvCxnSpPr>
        <p:spPr>
          <a:xfrm rot="10800000">
            <a:off x="5072066" y="6072206"/>
            <a:ext cx="214314" cy="209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5"/>
          </p:cNvCxnSpPr>
          <p:nvPr/>
        </p:nvCxnSpPr>
        <p:spPr>
          <a:xfrm rot="10800000">
            <a:off x="3825478" y="5539998"/>
            <a:ext cx="460770" cy="246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5"/>
          </p:cNvCxnSpPr>
          <p:nvPr/>
        </p:nvCxnSpPr>
        <p:spPr>
          <a:xfrm rot="10800000">
            <a:off x="5825742" y="5039932"/>
            <a:ext cx="675084" cy="1035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6"/>
          </p:cNvCxnSpPr>
          <p:nvPr/>
        </p:nvCxnSpPr>
        <p:spPr>
          <a:xfrm rot="10800000">
            <a:off x="5618170" y="4523590"/>
            <a:ext cx="525469" cy="4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Номер слайда 4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DE85CA-9B8C-4485-A04F-9E674C33B40A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53008" y="183507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 Box 83"/>
          <p:cNvSpPr txBox="1">
            <a:spLocks noChangeArrowheads="1"/>
          </p:cNvSpPr>
          <p:nvPr/>
        </p:nvSpPr>
        <p:spPr bwMode="auto">
          <a:xfrm>
            <a:off x="5667321" y="1406453"/>
            <a:ext cx="1357322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р.Юрома</a:t>
            </a:r>
            <a:endParaRPr lang="ru-RU" sz="12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5524446" y="1692203"/>
            <a:ext cx="142875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857752" y="435769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4929190" y="4143378"/>
            <a:ext cx="214316" cy="214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 Box 83"/>
          <p:cNvSpPr txBox="1">
            <a:spLocks noChangeArrowheads="1"/>
          </p:cNvSpPr>
          <p:nvPr/>
        </p:nvSpPr>
        <p:spPr bwMode="auto">
          <a:xfrm>
            <a:off x="5000627" y="3929068"/>
            <a:ext cx="128588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р.Ундыш</a:t>
            </a:r>
            <a:endParaRPr lang="ru-RU" sz="1200" dirty="0"/>
          </a:p>
        </p:txBody>
      </p:sp>
      <p:sp>
        <p:nvSpPr>
          <p:cNvPr id="31" name="Овал 30"/>
          <p:cNvSpPr/>
          <p:nvPr/>
        </p:nvSpPr>
        <p:spPr>
          <a:xfrm>
            <a:off x="4714876" y="407194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4536281" y="3821909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4643438" y="3571876"/>
            <a:ext cx="164307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ручей Чертов</a:t>
            </a:r>
            <a:endParaRPr lang="ru-RU" sz="1200" dirty="0"/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4286248" y="3000372"/>
            <a:ext cx="157163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р. </a:t>
            </a:r>
            <a:r>
              <a:rPr lang="ru-RU" sz="1200" dirty="0" err="1" smtClean="0"/>
              <a:t>Паловица</a:t>
            </a:r>
            <a:endParaRPr lang="ru-RU" sz="1200" dirty="0"/>
          </a:p>
        </p:txBody>
      </p:sp>
      <p:sp>
        <p:nvSpPr>
          <p:cNvPr id="35" name="Text Box 83"/>
          <p:cNvSpPr txBox="1">
            <a:spLocks noChangeArrowheads="1"/>
          </p:cNvSpPr>
          <p:nvPr/>
        </p:nvSpPr>
        <p:spPr bwMode="auto">
          <a:xfrm>
            <a:off x="6143636" y="4357694"/>
            <a:ext cx="1357322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р. </a:t>
            </a:r>
            <a:r>
              <a:rPr lang="ru-RU" sz="1200" dirty="0" err="1" smtClean="0"/>
              <a:t>Томаша</a:t>
            </a:r>
            <a:endParaRPr lang="ru-RU" sz="1200" dirty="0"/>
          </a:p>
        </p:txBody>
      </p: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6500826" y="4929198"/>
            <a:ext cx="1143008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р.Ерга</a:t>
            </a:r>
            <a:endParaRPr lang="ru-RU" sz="1200" dirty="0"/>
          </a:p>
        </p:txBody>
      </p:sp>
      <p:sp>
        <p:nvSpPr>
          <p:cNvPr id="37" name="Text Box 83"/>
          <p:cNvSpPr txBox="1">
            <a:spLocks noChangeArrowheads="1"/>
          </p:cNvSpPr>
          <p:nvPr/>
        </p:nvSpPr>
        <p:spPr bwMode="auto">
          <a:xfrm>
            <a:off x="2428860" y="5715016"/>
            <a:ext cx="192882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р. </a:t>
            </a:r>
            <a:r>
              <a:rPr lang="ru-RU" sz="1200" dirty="0" err="1" smtClean="0"/>
              <a:t>Бол.Охтомица</a:t>
            </a:r>
            <a:endParaRPr lang="ru-RU" sz="1200" dirty="0"/>
          </a:p>
        </p:txBody>
      </p:sp>
      <p:sp>
        <p:nvSpPr>
          <p:cNvPr id="38" name="Text Box 83"/>
          <p:cNvSpPr txBox="1">
            <a:spLocks noChangeArrowheads="1"/>
          </p:cNvSpPr>
          <p:nvPr/>
        </p:nvSpPr>
        <p:spPr bwMode="auto">
          <a:xfrm>
            <a:off x="1571604" y="5000636"/>
            <a:ext cx="157163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р.Нименьга</a:t>
            </a:r>
            <a:endParaRPr lang="ru-RU" sz="1200" dirty="0"/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1500166" y="2714620"/>
            <a:ext cx="1571636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руч.Карручей</a:t>
            </a:r>
            <a:endParaRPr lang="ru-RU" sz="1200" dirty="0"/>
          </a:p>
        </p:txBody>
      </p:sp>
      <p:sp>
        <p:nvSpPr>
          <p:cNvPr id="40" name="Text Box 83"/>
          <p:cNvSpPr txBox="1">
            <a:spLocks noChangeArrowheads="1"/>
          </p:cNvSpPr>
          <p:nvPr/>
        </p:nvSpPr>
        <p:spPr bwMode="auto">
          <a:xfrm>
            <a:off x="1785918" y="3786190"/>
            <a:ext cx="1143008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р.Емца</a:t>
            </a:r>
            <a:endParaRPr lang="ru-RU" sz="1200" dirty="0"/>
          </a:p>
        </p:txBody>
      </p:sp>
      <p:sp>
        <p:nvSpPr>
          <p:cNvPr id="41" name="Text Box 83"/>
          <p:cNvSpPr txBox="1">
            <a:spLocks noChangeArrowheads="1"/>
          </p:cNvSpPr>
          <p:nvPr/>
        </p:nvSpPr>
        <p:spPr bwMode="auto">
          <a:xfrm>
            <a:off x="5286380" y="6143644"/>
            <a:ext cx="1428760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р.Соденьга</a:t>
            </a:r>
            <a:endParaRPr lang="ru-RU" sz="1200" dirty="0"/>
          </a:p>
        </p:txBody>
      </p:sp>
      <p:sp>
        <p:nvSpPr>
          <p:cNvPr id="42" name="Text Box 83"/>
          <p:cNvSpPr txBox="1">
            <a:spLocks noChangeArrowheads="1"/>
          </p:cNvSpPr>
          <p:nvPr/>
        </p:nvSpPr>
        <p:spPr bwMode="auto">
          <a:xfrm>
            <a:off x="1928794" y="4572008"/>
            <a:ext cx="1500198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р.Бол.Чача</a:t>
            </a:r>
            <a:endParaRPr lang="ru-RU" sz="1200" dirty="0"/>
          </a:p>
        </p:txBody>
      </p:sp>
      <p:sp>
        <p:nvSpPr>
          <p:cNvPr id="52" name="Овал 51"/>
          <p:cNvSpPr/>
          <p:nvPr/>
        </p:nvSpPr>
        <p:spPr>
          <a:xfrm>
            <a:off x="3714744" y="509747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431036" y="554985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7" name="Прямая со стрелкой 66"/>
          <p:cNvCxnSpPr>
            <a:stCxn id="68" idx="3"/>
            <a:endCxn id="66" idx="4"/>
          </p:cNvCxnSpPr>
          <p:nvPr/>
        </p:nvCxnSpPr>
        <p:spPr>
          <a:xfrm flipV="1">
            <a:off x="5994822" y="5595892"/>
            <a:ext cx="459233" cy="96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Text Box 83"/>
          <p:cNvSpPr txBox="1">
            <a:spLocks noChangeArrowheads="1"/>
          </p:cNvSpPr>
          <p:nvPr/>
        </p:nvSpPr>
        <p:spPr bwMode="auto">
          <a:xfrm>
            <a:off x="4566062" y="5461727"/>
            <a:ext cx="142876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р.Малая Северная Двина</a:t>
            </a:r>
            <a:endParaRPr lang="ru-RU" sz="1200" dirty="0"/>
          </a:p>
        </p:txBody>
      </p:sp>
      <p:sp>
        <p:nvSpPr>
          <p:cNvPr id="72" name="Овал 71"/>
          <p:cNvSpPr/>
          <p:nvPr/>
        </p:nvSpPr>
        <p:spPr>
          <a:xfrm>
            <a:off x="5168904" y="264318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5214942" y="2500306"/>
            <a:ext cx="142875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Text Box 83"/>
          <p:cNvSpPr txBox="1">
            <a:spLocks noChangeArrowheads="1"/>
          </p:cNvSpPr>
          <p:nvPr/>
        </p:nvSpPr>
        <p:spPr bwMode="auto">
          <a:xfrm>
            <a:off x="5357818" y="2214554"/>
            <a:ext cx="100013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</a:t>
            </a:r>
            <a:r>
              <a:rPr lang="ru-RU" sz="1200" dirty="0" err="1" smtClean="0"/>
              <a:t>р.Карпанец</a:t>
            </a:r>
            <a:endParaRPr lang="ru-RU" sz="1200" dirty="0"/>
          </a:p>
        </p:txBody>
      </p:sp>
      <p:sp>
        <p:nvSpPr>
          <p:cNvPr id="75" name="Text Box 83"/>
          <p:cNvSpPr txBox="1">
            <a:spLocks noChangeArrowheads="1"/>
          </p:cNvSpPr>
          <p:nvPr/>
        </p:nvSpPr>
        <p:spPr bwMode="auto">
          <a:xfrm>
            <a:off x="4286248" y="4753285"/>
            <a:ext cx="857258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суходол</a:t>
            </a:r>
            <a:endParaRPr lang="ru-RU" sz="1200" dirty="0"/>
          </a:p>
        </p:txBody>
      </p:sp>
      <p:sp>
        <p:nvSpPr>
          <p:cNvPr id="76" name="Овал 75"/>
          <p:cNvSpPr/>
          <p:nvPr/>
        </p:nvSpPr>
        <p:spPr>
          <a:xfrm>
            <a:off x="5954722" y="538322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143504" y="5000636"/>
            <a:ext cx="785820" cy="357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66" grpId="0" animBg="1"/>
      <p:bldP spid="68" grpId="0" animBg="1"/>
      <p:bldP spid="72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остовой переход через реку Бол.Охтомица в Няндомском районе Архангельской обла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71480"/>
            <a:ext cx="4540250" cy="2714626"/>
          </a:xfrm>
          <a:prstGeom prst="rect">
            <a:avLst/>
          </a:prstGeom>
        </p:spPr>
      </p:pic>
      <p:pic>
        <p:nvPicPr>
          <p:cNvPr id="11" name="Рисунок 10" descr="Капитальный ремонт автомобильной дороги Спасская – Маренник, км 5+291, мост через реку Соденьга в Устьянском районе Архангельской обла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7" y="1500174"/>
            <a:ext cx="4500594" cy="2714644"/>
          </a:xfrm>
          <a:prstGeom prst="rect">
            <a:avLst/>
          </a:prstGeom>
        </p:spPr>
      </p:pic>
      <p:pic>
        <p:nvPicPr>
          <p:cNvPr id="10" name="Рисунок 9" descr="Капитальный ремонт автомобильной дороги Осиново – Воронцы, км 10+605, мостовой переход через реку Паловица  в Виноградовском районе Архангельской обла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4286280" cy="3214710"/>
          </a:xfrm>
          <a:prstGeom prst="rect">
            <a:avLst/>
          </a:prstGeom>
        </p:spPr>
      </p:pic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4643438" y="214313"/>
            <a:ext cx="450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Мостовой переход через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р.Охтомица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-142908" y="885810"/>
            <a:ext cx="450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Мостовой переход через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р.Соденьга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643438" y="3429000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Мостовой переход через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р.Паловица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5"/>
          <p:cNvSpPr>
            <a:spLocks noChangeArrowheads="1"/>
          </p:cNvSpPr>
          <p:nvPr/>
        </p:nvSpPr>
        <p:spPr bwMode="auto">
          <a:xfrm>
            <a:off x="285750" y="5000625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введено 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мостов;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разработана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проектная документация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мостов.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85CA-9B8C-4485-A04F-9E674C33B40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500035" y="285750"/>
            <a:ext cx="80724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региональных автомобильных дорог и искусственных сооружений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них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785786" y="1397000"/>
          <a:ext cx="785818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  <a:gridCol w="335758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Выполнено в 2013 году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3.1. Обеспечение бесперебойного движения автотранспортных средств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Содержание: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8060,3 км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автодорог,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 шт.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3.2. Обеспечение безопасности движения автотранспортных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Установлено: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4199 шт.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дорожных знаков;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 км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барьерного дорожного ограждения: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Нанесена: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горизонтальная дорожная разметка на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1379,9 км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автодорог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 Обеспечение сохранности региональных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автомобильных дорог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разрубка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572,66 га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полосы отвода автодорог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85CA-9B8C-4485-A04F-9E674C33B40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500035" y="285750"/>
            <a:ext cx="8072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Приобретение передвижных постов весового контроля (Раздел №4)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42844" y="6143644"/>
            <a:ext cx="8858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 передвижной пост весового контроля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315017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428992" y="2214554"/>
            <a:ext cx="5143536" cy="3857652"/>
          </a:xfrm>
          <a:prstGeom prst="rect">
            <a:avLst/>
          </a:prstGeom>
        </p:spPr>
      </p:pic>
      <p:pic>
        <p:nvPicPr>
          <p:cNvPr id="6" name="Рисунок 5" descr="P315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21579"/>
            <a:ext cx="4810158" cy="360761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85CA-9B8C-4485-A04F-9E674C33B40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odor1">
  <a:themeElements>
    <a:clrScheme name="autodo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todo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todo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39648</TotalTime>
  <Words>453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autodor1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Gerasimov</dc:creator>
  <cp:lastModifiedBy>_</cp:lastModifiedBy>
  <cp:revision>1981</cp:revision>
  <dcterms:created xsi:type="dcterms:W3CDTF">2004-04-29T12:42:25Z</dcterms:created>
  <dcterms:modified xsi:type="dcterms:W3CDTF">2014-03-17T15:27:02Z</dcterms:modified>
</cp:coreProperties>
</file>